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57" r:id="rId4"/>
    <p:sldId id="264" r:id="rId5"/>
    <p:sldId id="258" r:id="rId6"/>
    <p:sldId id="265" r:id="rId7"/>
    <p:sldId id="260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55" autoAdjust="0"/>
  </p:normalViewPr>
  <p:slideViewPr>
    <p:cSldViewPr snapToGrid="0" snapToObjects="1">
      <p:cViewPr varScale="1">
        <p:scale>
          <a:sx n="63" d="100"/>
          <a:sy n="63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D964A-1532-6242-940D-948AEC81B6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1A29-E348-0C45-BF3B-FC4FB00C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1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to introduce themselves, including their name and whether they have ever worked with a learner that they would consider to be “in difficulty”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session topic and learning outcomes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that the approach that will be taken in this module is to examine learners in difficulty with a similar eye to how we examine patients with health issues – seeking a clear diagnosis before deciding on a treatment plan.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6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to identify signs or symptoms that they’ve observed in learners that suggest that he or she is struggling </a:t>
            </a:r>
          </a:p>
          <a:p>
            <a:pPr marL="0" indent="0">
              <a:buFont typeface="Arial"/>
              <a:buNone/>
            </a:pP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brief discussion using the following question prompts: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most learners experience ups and downs of mood or performance during their Residency?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yes, most learners go through periods of struggle or low mood at some point during Residency 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distinguishes a learner in a typical “down” period from a “learner in difficulty”?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 typeface="Arial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learner is considered “in difficulty” if...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period of difficulty is prolonged (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observed over multiple days or weeks, not a single incident)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effects are compromising patient care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effects are jeopardizing the learner’s likelihood of successfully completing the rotation or learning event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learner expresses a desire to quit the program or harm themselves </a:t>
            </a:r>
          </a:p>
          <a:p>
            <a:pPr marL="171450" indent="-171450">
              <a:buFont typeface="Arial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slide points and provide a example to illustrate the second point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learner may be meeting expectations of the preceptor and the educational program but may not be meeting his/her own unreasonable self-expectations and therefore be considered to be “in difficulty”)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59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statistics on Learners in Difficulty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whether these statistics are consistent with their experience teaching Residents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37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Briefly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points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that, similar to patient care, successfully addressing a learner in difficulty issue depends on accurate diagnosis of what is causing the issue. </a:t>
            </a:r>
          </a:p>
          <a:p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learners, “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some of the reasons why learners struggle?”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facilitate a brief sharing session on this topic </a:t>
            </a:r>
          </a:p>
          <a:p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Miriam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Lacasse’s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Educational Diagnosis Wheel and Educational Management Tool. Briefly cover the following points: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There are many factors that may be influencing a learning difficulty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Some of these include deficits in the Knowledge, Skills, or Attitudes of the learner (represented on the central yellow section of the wheel)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Other factors include Learner Life Issues, Teacher Issues, and Training Environment Issues (represented on the outer 3 section of the wheel)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Using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model helps to uncover all of the contributing factors to a learner in difficulty situation, so that each can be targeted with an intervention </a:t>
            </a:r>
          </a:p>
          <a:p>
            <a:pPr marL="628650" lvl="1" indent="-171450">
              <a:buFontTx/>
              <a:buChar char="-"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participants if there are any other factors that are not represented on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Lacasse’s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Wheel that might be additional factors in a learner struggling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>
              <a:effectLst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into groups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3-4, assign each a case number, and ask each group to discuss their case and be prepared to answer the questions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found on Slide 7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="0" dirty="0" smtClean="0">
              <a:effectLst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groups finish early,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them to read and discuss another case study </a:t>
            </a:r>
            <a:endParaRPr lang="en-US" b="0" dirty="0" smtClean="0">
              <a:effectLst/>
            </a:endParaRP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Reassemble as a large group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small groups to report out.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brief discussions to see whether there is agreement between groups on the diagnosis and recommended treatment plan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out: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1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Potential contributing factors: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Underdeveloped skill dimension: Patient-centered care</a:t>
            </a: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Cultural adjustment issues/isolation (IMG)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Inexperienced preceptor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Resident attitude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Poor communication skills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2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Potential contributing factors: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Underdeveloped skill dimension: Selectivity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responsibilities (new parent)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Complex patient issues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organizational skills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3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Potential contributing factors: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5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Underdeveloped skill dimensions: Communication – active listening / Professionalism – attendance availability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environment issues (inadequate support for too many learners or inconsistent teaching)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Self-esteem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Mental health issues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4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Potential contributing factors:</a:t>
            </a:r>
            <a:b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Underdeveloped skill dimension: clinical reasoning skills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§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fundamental and clinical knowledge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Overwhelming workload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disability</a:t>
            </a:r>
            <a:b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-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organizational skills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activity 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asking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what key ideas participants took away </a:t>
            </a:r>
          </a:p>
          <a:p>
            <a:pPr lvl="1"/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out: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may be different interpretations of a situation</a:t>
            </a:r>
          </a:p>
          <a:p>
            <a:pPr marL="628650" lvl="1" indent="-171450">
              <a:buFontTx/>
              <a:buChar char="-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causes may be in play for a learner in difficulty </a:t>
            </a:r>
          </a:p>
          <a:p>
            <a:pPr marL="628650" lvl="1" indent="-171450">
              <a:buFontTx/>
              <a:buChar char="-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Speaking with the learner is a good first step to help distinguish the true causes of their difficulties and involve them in creating an intervention plan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time permits,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participants if anyone has a real case example of a learner in difficulty that they would like to share with the group in order to get the group’s ideas on what factors may be contributing to the situation </a:t>
            </a:r>
            <a:endParaRPr lang="en-US" sz="105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to session learning outcomes and use questioning to review desired responses to objectives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25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learners, ”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one useful idea you are taking from this session that will help you diagnose a learner in difficulty?”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few responses from the group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to try using these approaches with any learners in difficulty they encounter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to Miriam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Lacasse’s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 that extrapolates on the Educational Diagnosis Wheel and provides a number of other practical and evidence-based tools for assessing and addressing learners in difficulty.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that we’d like to collect some feedback from everyone regarding the session they just attended. Some of this feedback will inform us of our effectiveness in delivering the session.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 Evaluation forms and ask them to write some anonymous feedback directed towards the session facilitator and learning module designers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for attending and participating in the session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9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274"/>
            <a:ext cx="8229600" cy="96886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05293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00506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612775"/>
            <a:ext cx="5486400" cy="33202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65313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1851"/>
            <a:ext cx="8229600" cy="954981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4038600" cy="33018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9381"/>
            <a:ext cx="4038600" cy="33018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54" y="980728"/>
            <a:ext cx="3008313" cy="797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980728"/>
            <a:ext cx="5111750" cy="40151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1844824"/>
            <a:ext cx="2936305" cy="31683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8229600" cy="388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pic>
        <p:nvPicPr>
          <p:cNvPr id="7" name="Picture 1" descr="UBC_Footer_Wh-B.pdf"/>
          <p:cNvPicPr>
            <a:picLocks noChangeAspect="1"/>
          </p:cNvPicPr>
          <p:nvPr/>
        </p:nvPicPr>
        <p:blipFill>
          <a:blip r:embed="rId7" cstate="print"/>
          <a:srcRect t="80295" b="2990"/>
          <a:stretch>
            <a:fillRect/>
          </a:stretch>
        </p:blipFill>
        <p:spPr bwMode="auto">
          <a:xfrm>
            <a:off x="-17463" y="5733256"/>
            <a:ext cx="917416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0"/>
          <p:cNvSpPr txBox="1">
            <a:spLocks/>
          </p:cNvSpPr>
          <p:nvPr/>
        </p:nvSpPr>
        <p:spPr>
          <a:xfrm>
            <a:off x="611560" y="152375"/>
            <a:ext cx="4032448" cy="32429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en-CA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Department of Family Practice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4087" y="1"/>
            <a:ext cx="594664" cy="58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272"/>
            <a:ext cx="8229600" cy="87308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Diagnosing the Learner in Difficulty</a:t>
            </a:r>
            <a:endParaRPr lang="en-US" sz="2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2" descr="Doctor carto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83" y="1740190"/>
            <a:ext cx="3396116" cy="377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607"/>
            <a:ext cx="8229600" cy="968862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Session Objectives</a:t>
            </a:r>
            <a:endParaRPr lang="en-C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210" y="1604468"/>
            <a:ext cx="7943590" cy="3582031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CA" sz="2800" b="1" dirty="0" smtClean="0"/>
              <a:t>By the end of this session you will be able to…</a:t>
            </a:r>
          </a:p>
          <a:p>
            <a:pPr marL="457200" lvl="0" indent="-457200">
              <a:buNone/>
            </a:pPr>
            <a:endParaRPr lang="en-CA" sz="9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List common signs of a learner in difficulty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Identify causal factors that influence a learner in difficulty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Diagnose a learner in difficulty from a case study and recommend relevant strategies to support this </a:t>
            </a:r>
            <a:r>
              <a:rPr lang="en-CA" sz="2800" dirty="0" smtClean="0"/>
              <a:t>learner </a:t>
            </a:r>
            <a:endParaRPr lang="en-CA" sz="2800" dirty="0"/>
          </a:p>
        </p:txBody>
      </p:sp>
      <p:pic>
        <p:nvPicPr>
          <p:cNvPr id="4" name="Picture 3" descr="targe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77" y="169334"/>
            <a:ext cx="1732890" cy="12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6069"/>
            <a:ext cx="8229600" cy="9549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you spot a Learner in Difficulty?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207" y="2313437"/>
            <a:ext cx="4038600" cy="1878512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What are some common symptoms of a learner who is struggling?</a:t>
            </a:r>
            <a:endParaRPr lang="en-US" i="1" dirty="0"/>
          </a:p>
        </p:txBody>
      </p:sp>
      <p:pic>
        <p:nvPicPr>
          <p:cNvPr id="4" name="Content Placeholder 4" descr="Kid overwhelmed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" r="4374"/>
          <a:stretch>
            <a:fillRect/>
          </a:stretch>
        </p:blipFill>
        <p:spPr>
          <a:xfrm>
            <a:off x="5032514" y="1814035"/>
            <a:ext cx="3654286" cy="2987781"/>
          </a:xfrm>
        </p:spPr>
      </p:pic>
    </p:spTree>
    <p:extLst>
      <p:ext uri="{BB962C8B-B14F-4D97-AF65-F5344CB8AC3E}">
        <p14:creationId xmlns:p14="http://schemas.microsoft.com/office/powerpoint/2010/main" val="17923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828"/>
            <a:ext cx="8229600" cy="954981"/>
          </a:xfrm>
        </p:spPr>
        <p:txBody>
          <a:bodyPr/>
          <a:lstStyle/>
          <a:p>
            <a:r>
              <a:rPr lang="en-US" dirty="0" smtClean="0"/>
              <a:t>Learner in Difficulty – a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808218"/>
            <a:ext cx="4786475" cy="3301827"/>
          </a:xfrm>
        </p:spPr>
        <p:txBody>
          <a:bodyPr>
            <a:normAutofit/>
          </a:bodyPr>
          <a:lstStyle/>
          <a:p>
            <a:r>
              <a:rPr lang="en-US" sz="2400" dirty="0"/>
              <a:t>The term </a:t>
            </a:r>
            <a:r>
              <a:rPr lang="en-US" sz="2400" dirty="0" smtClean="0"/>
              <a:t>”learner in difficulty" </a:t>
            </a:r>
            <a:r>
              <a:rPr lang="en-US" sz="2400" dirty="0"/>
              <a:t>is used whenever </a:t>
            </a:r>
            <a:r>
              <a:rPr lang="en-US" sz="2400" dirty="0" smtClean="0"/>
              <a:t>learner performance </a:t>
            </a:r>
            <a:r>
              <a:rPr lang="en-US" sz="2400" dirty="0"/>
              <a:t>does not meet expectations.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could be from the student's perspective, </a:t>
            </a:r>
            <a:r>
              <a:rPr lang="en-US" sz="2400" dirty="0" smtClean="0"/>
              <a:t>the preceptor’s perspective or the educational program’s perspective.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Content Placeholder 6" descr="W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" b="598"/>
          <a:stretch>
            <a:fillRect/>
          </a:stretch>
        </p:blipFill>
        <p:spPr>
          <a:xfrm>
            <a:off x="5141757" y="1999381"/>
            <a:ext cx="3681597" cy="3009953"/>
          </a:xfrm>
        </p:spPr>
      </p:pic>
    </p:spTree>
    <p:extLst>
      <p:ext uri="{BB962C8B-B14F-4D97-AF65-F5344CB8AC3E}">
        <p14:creationId xmlns:p14="http://schemas.microsoft.com/office/powerpoint/2010/main" val="17145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832"/>
            <a:ext cx="8229600" cy="954981"/>
          </a:xfrm>
        </p:spPr>
        <p:txBody>
          <a:bodyPr/>
          <a:lstStyle/>
          <a:p>
            <a:r>
              <a:rPr lang="en-US" dirty="0" smtClean="0"/>
              <a:t>The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7629"/>
            <a:ext cx="8229600" cy="381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Takeaways from Canadian and US studies indicate that:</a:t>
            </a:r>
          </a:p>
          <a:p>
            <a:r>
              <a:rPr lang="en-US" sz="2200" dirty="0"/>
              <a:t>A</a:t>
            </a:r>
            <a:r>
              <a:rPr lang="en-US" sz="2200" dirty="0" smtClean="0"/>
              <a:t>pproximately 7-15% of medical students and residents are typically classified as “problem learners” or “learners who struggle”</a:t>
            </a:r>
          </a:p>
          <a:p>
            <a:r>
              <a:rPr lang="en-US" sz="2200" dirty="0" smtClean="0"/>
              <a:t>Many of these learners have deficiencies that needs addressing in a number of competency areas</a:t>
            </a:r>
          </a:p>
          <a:p>
            <a:r>
              <a:rPr lang="en-US" sz="2200" dirty="0" smtClean="0"/>
              <a:t>90% of learners succeed after a structured intervention or remediation program</a:t>
            </a:r>
          </a:p>
          <a:p>
            <a:r>
              <a:rPr lang="en-US" sz="2200" dirty="0" smtClean="0"/>
              <a:t>Some competency areas (</a:t>
            </a:r>
            <a:r>
              <a:rPr lang="en-US" sz="2200" dirty="0" err="1" smtClean="0"/>
              <a:t>ie</a:t>
            </a:r>
            <a:r>
              <a:rPr lang="en-US" sz="2200" dirty="0" smtClean="0"/>
              <a:t>. deficiencies in medical knowledge) are easier to remediate than others (</a:t>
            </a:r>
            <a:r>
              <a:rPr lang="en-US" sz="2200" dirty="0" err="1" smtClean="0"/>
              <a:t>ie</a:t>
            </a:r>
            <a:r>
              <a:rPr lang="en-US" sz="2200" dirty="0" smtClean="0"/>
              <a:t>. professionalism issues)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3872" y="5149061"/>
            <a:ext cx="5176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Sources: </a:t>
            </a:r>
            <a:r>
              <a:rPr lang="en-US" sz="1200" dirty="0" err="1" smtClean="0"/>
              <a:t>Dupras</a:t>
            </a:r>
            <a:r>
              <a:rPr lang="en-US" sz="1200" dirty="0" smtClean="0"/>
              <a:t> et al (2012), </a:t>
            </a:r>
            <a:r>
              <a:rPr lang="en-US" sz="1200" dirty="0" err="1" smtClean="0"/>
              <a:t>Reamy</a:t>
            </a:r>
            <a:r>
              <a:rPr lang="en-US" sz="1200" dirty="0" smtClean="0"/>
              <a:t> and Harmon (2006), </a:t>
            </a:r>
            <a:r>
              <a:rPr lang="en-US" sz="1200" dirty="0" err="1"/>
              <a:t>Yau</a:t>
            </a:r>
            <a:r>
              <a:rPr lang="en-US" sz="1200" dirty="0"/>
              <a:t> and Wright (2000),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92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3178"/>
            <a:ext cx="8229600" cy="954981"/>
          </a:xfrm>
        </p:spPr>
        <p:txBody>
          <a:bodyPr/>
          <a:lstStyle/>
          <a:p>
            <a:r>
              <a:rPr lang="en-US" dirty="0" smtClean="0"/>
              <a:t>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990" y="1559170"/>
            <a:ext cx="5018617" cy="3793415"/>
          </a:xfrm>
        </p:spPr>
        <p:txBody>
          <a:bodyPr>
            <a:noAutofit/>
          </a:bodyPr>
          <a:lstStyle/>
          <a:p>
            <a:r>
              <a:rPr lang="en-US" sz="2200" dirty="0" smtClean="0"/>
              <a:t>It is likely that every Preceptor will work with a learner in difficulty over his/her career</a:t>
            </a:r>
          </a:p>
          <a:p>
            <a:r>
              <a:rPr lang="en-US" sz="2200" dirty="0" smtClean="0"/>
              <a:t>Dealing </a:t>
            </a:r>
            <a:r>
              <a:rPr lang="en-US" sz="2200" dirty="0"/>
              <a:t>with a learner in difficulty can be a challenging and draining experience for a </a:t>
            </a:r>
            <a:r>
              <a:rPr lang="en-US" sz="2200" dirty="0" smtClean="0"/>
              <a:t>Preceptor</a:t>
            </a:r>
          </a:p>
          <a:p>
            <a:r>
              <a:rPr lang="en-US" sz="2200" dirty="0" smtClean="0"/>
              <a:t>Having concrete strategies to identify and address learners with difficulty benefits both learners and Preceptors</a:t>
            </a:r>
            <a:endParaRPr lang="en-US" sz="2200" dirty="0"/>
          </a:p>
        </p:txBody>
      </p:sp>
      <p:pic>
        <p:nvPicPr>
          <p:cNvPr id="6" name="Picture 5" descr="frustration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816" y="1982071"/>
            <a:ext cx="3478670" cy="23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487"/>
            <a:ext cx="8229600" cy="95498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Small Group Activity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0908"/>
            <a:ext cx="8229600" cy="3301827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i="1" dirty="0"/>
              <a:t>Based on the information </a:t>
            </a:r>
            <a:r>
              <a:rPr lang="en-CA" i="1" dirty="0" smtClean="0"/>
              <a:t>presented in each case study, </a:t>
            </a:r>
            <a:r>
              <a:rPr lang="en-CA" i="1" dirty="0"/>
              <a:t>what factors may be contributing to </a:t>
            </a:r>
            <a:r>
              <a:rPr lang="en-CA" i="1" dirty="0" smtClean="0"/>
              <a:t>each learner’s </a:t>
            </a:r>
            <a:r>
              <a:rPr lang="en-CA" i="1" dirty="0"/>
              <a:t>difficulties?</a:t>
            </a:r>
            <a:endParaRPr lang="en-US" i="1" dirty="0"/>
          </a:p>
          <a:p>
            <a:pPr marL="514350" lvl="0" indent="-514350">
              <a:buFont typeface="+mj-lt"/>
              <a:buAutoNum type="arabicPeriod"/>
            </a:pPr>
            <a:r>
              <a:rPr lang="en-CA" i="1" dirty="0"/>
              <a:t>If you were the Preceptor, what specific questions would you ask the learner to determine whether your diagnosis was correct?</a:t>
            </a:r>
            <a:endParaRPr lang="en-US" i="1" dirty="0"/>
          </a:p>
          <a:p>
            <a:pPr marL="514350" lvl="0" indent="-514350">
              <a:buFont typeface="+mj-lt"/>
              <a:buAutoNum type="arabicPeriod"/>
            </a:pPr>
            <a:r>
              <a:rPr lang="en-CA" i="1" dirty="0"/>
              <a:t>If correct with your diagnosis, what steps would you follow next to attempt to address this issue?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 descr="Case stud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488" y="180291"/>
            <a:ext cx="1911102" cy="1395177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7797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607"/>
            <a:ext cx="8229600" cy="968862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Session Objectives</a:t>
            </a:r>
            <a:endParaRPr lang="en-C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210" y="1604468"/>
            <a:ext cx="7943590" cy="3582031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CA" sz="2800" b="1" dirty="0" smtClean="0"/>
              <a:t>Can you now…?</a:t>
            </a:r>
          </a:p>
          <a:p>
            <a:pPr marL="457200" lvl="0" indent="-457200">
              <a:buNone/>
            </a:pPr>
            <a:endParaRPr lang="en-CA" sz="9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List common signs of a learner in difficulty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Identify causal factors that influence a learner in difficulty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Diagnose a learner in difficulty from a case study and recommend relevant strategies to support this learner </a:t>
            </a:r>
          </a:p>
        </p:txBody>
      </p:sp>
      <p:pic>
        <p:nvPicPr>
          <p:cNvPr id="4" name="Picture 3" descr="targe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77" y="169334"/>
            <a:ext cx="1732890" cy="12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61"/>
            <a:ext cx="8229600" cy="821608"/>
          </a:xfrm>
        </p:spPr>
        <p:txBody>
          <a:bodyPr/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10369"/>
            <a:ext cx="843246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" dirty="0" smtClean="0"/>
          </a:p>
          <a:p>
            <a:r>
              <a:rPr lang="en-US" dirty="0" err="1" smtClean="0"/>
              <a:t>Dupras</a:t>
            </a:r>
            <a:r>
              <a:rPr lang="en-US" dirty="0" smtClean="0"/>
              <a:t>, D. 2012. “</a:t>
            </a:r>
            <a:r>
              <a:rPr lang="en-US" dirty="0"/>
              <a:t>Problem Residents”: Prevalence, Problems and Remediation in the Era of Core Competencies </a:t>
            </a:r>
            <a:r>
              <a:rPr lang="hr-HR" i="1" dirty="0" smtClean="0"/>
              <a:t>Am Jour Med </a:t>
            </a:r>
            <a:r>
              <a:rPr lang="hr-HR" dirty="0" smtClean="0"/>
              <a:t>125(4):421-425</a:t>
            </a:r>
            <a:endParaRPr lang="hr-HR" dirty="0"/>
          </a:p>
          <a:p>
            <a:endParaRPr lang="en-US" dirty="0" smtClean="0"/>
          </a:p>
          <a:p>
            <a:r>
              <a:rPr lang="en-US" dirty="0" err="1" smtClean="0"/>
              <a:t>Lacasse</a:t>
            </a:r>
            <a:r>
              <a:rPr lang="en-US" dirty="0"/>
              <a:t>, M. (</a:t>
            </a:r>
            <a:r>
              <a:rPr lang="en-US" dirty="0" smtClean="0"/>
              <a:t>2009). </a:t>
            </a:r>
            <a:r>
              <a:rPr lang="en-US" i="1" dirty="0"/>
              <a:t>Educational Diagnosis and Management of Challenging Learning Situations in Medical Education</a:t>
            </a:r>
            <a:r>
              <a:rPr lang="en-US" dirty="0"/>
              <a:t>. Quebec City: </a:t>
            </a:r>
            <a:r>
              <a:rPr lang="en-US" dirty="0" err="1"/>
              <a:t>Faculté</a:t>
            </a:r>
            <a:r>
              <a:rPr lang="en-US" dirty="0"/>
              <a:t> de </a:t>
            </a:r>
            <a:r>
              <a:rPr lang="en-US" dirty="0" err="1"/>
              <a:t>Médecine</a:t>
            </a:r>
            <a:r>
              <a:rPr lang="en-US" dirty="0"/>
              <a:t>, </a:t>
            </a:r>
            <a:r>
              <a:rPr lang="en-US" dirty="0" err="1"/>
              <a:t>Université</a:t>
            </a:r>
            <a:r>
              <a:rPr lang="en-US" dirty="0"/>
              <a:t> Laval </a:t>
            </a:r>
          </a:p>
          <a:p>
            <a:endParaRPr lang="en-US" dirty="0" smtClean="0"/>
          </a:p>
          <a:p>
            <a:r>
              <a:rPr lang="en-US" dirty="0" err="1" smtClean="0"/>
              <a:t>Reamy</a:t>
            </a:r>
            <a:r>
              <a:rPr lang="en-US" dirty="0" smtClean="0"/>
              <a:t>, B and Harmon, J. 2006. Residents in trouble: an in-depth assessment of the 25-year experience of a single family medicine residency. </a:t>
            </a:r>
            <a:r>
              <a:rPr lang="en-US" i="1" dirty="0" err="1" smtClean="0"/>
              <a:t>Fam</a:t>
            </a:r>
            <a:r>
              <a:rPr lang="en-US" i="1" dirty="0" smtClean="0"/>
              <a:t> Med</a:t>
            </a:r>
            <a:r>
              <a:rPr lang="en-US" dirty="0" smtClean="0"/>
              <a:t> 38(4):252-7</a:t>
            </a:r>
          </a:p>
          <a:p>
            <a:endParaRPr lang="en-US" dirty="0" smtClean="0"/>
          </a:p>
          <a:p>
            <a:r>
              <a:rPr lang="en-US" dirty="0"/>
              <a:t>Smith, S. et al. 2011. Learning plans at the point of care. </a:t>
            </a:r>
            <a:r>
              <a:rPr lang="en-US" i="1" dirty="0"/>
              <a:t>J Grad Med </a:t>
            </a:r>
            <a:r>
              <a:rPr lang="en-US" i="1" dirty="0" err="1"/>
              <a:t>Educ</a:t>
            </a:r>
            <a:r>
              <a:rPr lang="en-US" dirty="0"/>
              <a:t> 3(3): 425-428.</a:t>
            </a:r>
          </a:p>
          <a:p>
            <a:endParaRPr lang="en-US" dirty="0" smtClean="0"/>
          </a:p>
          <a:p>
            <a:r>
              <a:rPr lang="en-US" dirty="0" smtClean="0"/>
              <a:t>Yao, C. and Wright, S. 2000. National </a:t>
            </a:r>
            <a:r>
              <a:rPr lang="en-US" dirty="0"/>
              <a:t>Survey of Internal Medicine Residency Program Directors Regarding Problem </a:t>
            </a:r>
            <a:r>
              <a:rPr lang="en-US" dirty="0" smtClean="0"/>
              <a:t>Residents. </a:t>
            </a:r>
            <a:r>
              <a:rPr lang="hr-HR" i="1" dirty="0" smtClean="0"/>
              <a:t>JAMA</a:t>
            </a:r>
            <a:r>
              <a:rPr lang="hr-HR" i="1" dirty="0"/>
              <a:t>. </a:t>
            </a:r>
            <a:r>
              <a:rPr lang="hr-HR" dirty="0"/>
              <a:t>2000;284(9):1099-</a:t>
            </a:r>
            <a:r>
              <a:rPr lang="hr-HR" dirty="0" smtClean="0"/>
              <a:t>1104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1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nes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chinese presentation.thmx</Template>
  <TotalTime>49590</TotalTime>
  <Words>1193</Words>
  <Application>Microsoft Office PowerPoint</Application>
  <PresentationFormat>On-screen Show (4:3)</PresentationFormat>
  <Paragraphs>113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chinese presentation</vt:lpstr>
      <vt:lpstr>Diagnosing the Learner in Difficulty</vt:lpstr>
      <vt:lpstr>Session Objectives</vt:lpstr>
      <vt:lpstr>How do you spot a Learner in Difficulty?</vt:lpstr>
      <vt:lpstr>Learner in Difficulty – a definition:</vt:lpstr>
      <vt:lpstr>The Stats</vt:lpstr>
      <vt:lpstr>The Facts</vt:lpstr>
      <vt:lpstr>Small Group Activity Questions</vt:lpstr>
      <vt:lpstr>Session Objectives</vt:lpstr>
      <vt:lpstr>References</vt:lpstr>
    </vt:vector>
  </TitlesOfParts>
  <Company>queens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Arbutis Blooms</dc:title>
  <dc:creator>willa henry</dc:creator>
  <cp:lastModifiedBy>Richter, Sarah</cp:lastModifiedBy>
  <cp:revision>407</cp:revision>
  <dcterms:created xsi:type="dcterms:W3CDTF">2012-05-08T21:21:24Z</dcterms:created>
  <dcterms:modified xsi:type="dcterms:W3CDTF">2018-01-23T17:26:58Z</dcterms:modified>
</cp:coreProperties>
</file>