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68" r:id="rId3"/>
    <p:sldId id="257" r:id="rId4"/>
    <p:sldId id="258" r:id="rId5"/>
    <p:sldId id="267" r:id="rId6"/>
    <p:sldId id="265" r:id="rId7"/>
    <p:sldId id="269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632" autoAdjust="0"/>
  </p:normalViewPr>
  <p:slideViewPr>
    <p:cSldViewPr snapToGrid="0" snapToObjects="1">
      <p:cViewPr varScale="1">
        <p:scale>
          <a:sx n="82" d="100"/>
          <a:sy n="82" d="100"/>
        </p:scale>
        <p:origin x="2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BD964A-1532-6242-940D-948AEC81B627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61A29-E348-0C45-BF3B-FC4FB00CB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518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</a:t>
            </a:r>
            <a:r>
              <a:rPr lang="en-C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C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learners to introduce themselves and briefly describe how they prefer to be supported when they are struggling at learning something</a:t>
            </a:r>
          </a:p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C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Facilitate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introductions and summarize at the end by asking, “</a:t>
            </a:r>
            <a:r>
              <a:rPr lang="en-CA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Does everyone like being supported in the same way?”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Draw out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there are typically differences in the way people like to be supported, thus it makes sense to involve them in designing customized interventions to help them improve their performance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61A29-E348-0C45-BF3B-FC4FB00CB2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9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C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Review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session topic and learning outcomes </a:t>
            </a:r>
          </a:p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C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Advise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learners that this module is intended to pick up where the first session (Part A – Diagnosing the Learner in Difficulty) left off and to provide practical tips and tools for supporting learners in difficulty to be successful. </a:t>
            </a:r>
          </a:p>
          <a:p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</a:t>
            </a:r>
            <a:r>
              <a:rPr lang="en-C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learners for examples of factors that might contribute to a learner struggling during their training</a:t>
            </a:r>
          </a:p>
          <a:p>
            <a:r>
              <a:rPr lang="en-C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 out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pPr lvl="0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Gaps in learner knowledge, skills, or attitudes</a:t>
            </a:r>
          </a:p>
          <a:p>
            <a:pPr lvl="0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Learner life issues (such as personal, cultural, or social challenges)</a:t>
            </a:r>
          </a:p>
          <a:p>
            <a:pPr lvl="0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Teacher issues (such as limited teaching experience, lack of feedback, or negative attitudes)</a:t>
            </a:r>
          </a:p>
          <a:p>
            <a:pPr lvl="0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Training environment issues (such as unclear expectations, complex patient issues, or other difficult conditions for learning)</a:t>
            </a:r>
          </a:p>
          <a:p>
            <a:pPr lvl="0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Other less-common conditions such as learning disabilities, mental illness, or substance abuse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61A29-E348-0C45-BF3B-FC4FB00CB2C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60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C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Ask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learners, “</a:t>
            </a:r>
            <a:r>
              <a:rPr lang="en-CA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are some interventions you have used when you have seen a learner struggling that have proven useful?”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C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Facilitate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brief discussion and, if possible, record participant strategies somewhere visible in the room</a:t>
            </a:r>
          </a:p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C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Hand out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“Supporting the Learner in Difficulty Resource”</a:t>
            </a:r>
          </a:p>
          <a:p>
            <a:pPr lvl="0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Ask learners to assess which of the recommended strategies they identified in the preceding discussion</a:t>
            </a:r>
          </a:p>
          <a:p>
            <a:pPr lvl="0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Ask learners which recommended strategies seem like they would be useful additions to what they already do</a:t>
            </a:r>
          </a:p>
          <a:p>
            <a:endParaRPr lang="en-US" dirty="0" smtClean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3. </a:t>
            </a:r>
            <a:r>
              <a:rPr lang="en-C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attendees whether any of them have used learning plans with their learners before. If so, solicit a bit more information on what the purpose, format, and content of their learning plans are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61A29-E348-0C45-BF3B-FC4FB00CB2C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218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lvl="0" indent="-228600">
              <a:buAutoNum type="arabicPeriod"/>
            </a:pPr>
            <a:r>
              <a:rPr lang="en-C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Summarize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any received information via the slide points</a:t>
            </a:r>
          </a:p>
          <a:p>
            <a:pPr marL="0" indent="0">
              <a:buNone/>
            </a:pP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C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Hand out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Learning Plan Samples to provide helpful guide to what kinds of information might go into a learning plan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61A29-E348-0C45-BF3B-FC4FB00CB2C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51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lvl="0" indent="-228600">
              <a:buAutoNum type="arabicPeriod"/>
            </a:pPr>
            <a:r>
              <a:rPr lang="en-C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Review</a:t>
            </a:r>
            <a:r>
              <a:rPr lang="en-C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information on the slide</a:t>
            </a:r>
          </a:p>
          <a:p>
            <a:pPr marL="0" lvl="0" indent="0">
              <a:buNone/>
            </a:pP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</a:t>
            </a:r>
            <a:r>
              <a:rPr lang="en-C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C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Introduce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role-play activity as a way to practice completing a learning plan for a given clinical scenario. A role play is deliberately used, as opposed to a case study, because it allows the learner’s input to be included in collaboratively creating the plan</a:t>
            </a:r>
          </a:p>
          <a:p>
            <a:pPr marL="0" lvl="0" indent="0">
              <a:buNone/>
            </a:pP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61A29-E348-0C45-BF3B-FC4FB00CB2C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135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lvl="0" indent="-228600">
              <a:buAutoNum type="arabicPeriod"/>
            </a:pPr>
            <a:r>
              <a:rPr lang="en-C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Review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instructions on the slide: </a:t>
            </a:r>
          </a:p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C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Hand out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blank learning plans and Skill Dimensions Support Resource which may help participants identify learning issues, develop learning objectives, and design interventions for the learning plan</a:t>
            </a:r>
          </a:p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C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Ask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learners to pair up and hand out one role play card to each participant. Ask participants to only read their own card</a:t>
            </a:r>
          </a:p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C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Facilitate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role-plays and assist where needed. Often, learners will want to talk about the scenario rather than actually role play so try to encourage as much role playing as possible.</a:t>
            </a:r>
          </a:p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If groups finish early, </a:t>
            </a:r>
            <a:r>
              <a:rPr lang="en-C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them to switch roles and try the role play again to get a sense of what it’s like on the other side</a:t>
            </a:r>
          </a:p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 When groups are finished role-playing, </a:t>
            </a:r>
            <a:r>
              <a:rPr lang="en-C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some feedback on that experience. Some guiding questions might include:</a:t>
            </a:r>
          </a:p>
          <a:p>
            <a:pPr lvl="0"/>
            <a:r>
              <a:rPr lang="en-CA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Was it easy or challenging to create a learning plan?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CA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How did you overcome obstacles to creating a mutually-agreeable plan?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What would help you do this process with your own learners?</a:t>
            </a:r>
            <a:r>
              <a:rPr lang="en-CA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61A29-E348-0C45-BF3B-FC4FB00CB2C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6668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C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Review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session outcomes,</a:t>
            </a:r>
            <a:r>
              <a:rPr lang="en-C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using questioning to list recommended strategies to address Objective #1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C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Advise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learners that this module is intended to pick up where the first session (Part A – Diagnosing the Learner in Difficulty) left off and to provide practical tips and tools for supporting learners in difficulty to be successful. </a:t>
            </a:r>
          </a:p>
          <a:p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</a:t>
            </a:r>
            <a:r>
              <a:rPr lang="en-C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learners for examples of factors that might contribute to a learner struggling during their training</a:t>
            </a:r>
          </a:p>
          <a:p>
            <a:r>
              <a:rPr lang="en-C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 out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pPr lvl="0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Gaps in learner knowledge, skills, or attitudes</a:t>
            </a:r>
          </a:p>
          <a:p>
            <a:pPr lvl="0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Learner life issues (such as personal, cultural, or social challenges)</a:t>
            </a:r>
          </a:p>
          <a:p>
            <a:pPr lvl="0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Teacher issues (such as limited teaching experience, lack of feedback, or negative attitudes)</a:t>
            </a:r>
          </a:p>
          <a:p>
            <a:pPr lvl="0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Training environment issues (such as unclear expectations, complex patient issues, or other difficult conditions for learning)</a:t>
            </a:r>
          </a:p>
          <a:p>
            <a:pPr lvl="0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Other less-common conditions such as learning disabilities, mental illness, or substance abuse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61A29-E348-0C45-BF3B-FC4FB00CB2C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847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C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Challenge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learners to use some of the strategies presented in this module to support learners in difficulty (and/or pre-emptively address issues so they don’t arise) </a:t>
            </a:r>
          </a:p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C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Inform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learners that you’d like to collect some feedback from everyone regarding the session they just attended. Some of this feedback will inform us of our effectiveness in delivering the session.</a:t>
            </a:r>
          </a:p>
          <a:p>
            <a:pPr lvl="0"/>
            <a:r>
              <a:rPr lang="en-C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Distribute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session evaluation forms and ask learners to complete them </a:t>
            </a:r>
          </a:p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C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Thank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learners for attending and participating in the session</a:t>
            </a:r>
            <a:r>
              <a:rPr lang="en-CA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61A29-E348-0C45-BF3B-FC4FB00CB2C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254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63691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4274"/>
            <a:ext cx="8229600" cy="968862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2248"/>
            <a:ext cx="8229600" cy="3052936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1904" y="4005064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1904" y="612775"/>
            <a:ext cx="5486400" cy="33202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1904" y="4653136"/>
            <a:ext cx="5486400" cy="576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1851"/>
            <a:ext cx="8229600" cy="954981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99381"/>
            <a:ext cx="4038600" cy="33018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99381"/>
            <a:ext cx="4038600" cy="33018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054" y="980728"/>
            <a:ext cx="3008313" cy="7971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7904" y="980728"/>
            <a:ext cx="5111750" cy="40151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1560" y="1844824"/>
            <a:ext cx="2936305" cy="31683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2815"/>
            <a:ext cx="8229600" cy="3888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pic>
        <p:nvPicPr>
          <p:cNvPr id="7" name="Picture 1" descr="UBC_Footer_Wh-B.pdf"/>
          <p:cNvPicPr>
            <a:picLocks noChangeAspect="1"/>
          </p:cNvPicPr>
          <p:nvPr/>
        </p:nvPicPr>
        <p:blipFill>
          <a:blip r:embed="rId7" cstate="print"/>
          <a:srcRect t="80295" b="2990"/>
          <a:stretch>
            <a:fillRect/>
          </a:stretch>
        </p:blipFill>
        <p:spPr bwMode="auto">
          <a:xfrm>
            <a:off x="-17463" y="5733256"/>
            <a:ext cx="9174163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0"/>
          <p:cNvSpPr txBox="1">
            <a:spLocks/>
          </p:cNvSpPr>
          <p:nvPr/>
        </p:nvSpPr>
        <p:spPr>
          <a:xfrm>
            <a:off x="611560" y="152375"/>
            <a:ext cx="4032448" cy="32429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ctr">
              <a:defRPr/>
            </a:pPr>
            <a:r>
              <a:rPr lang="en-CA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Department of Family Practice</a:t>
            </a:r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4087" y="1"/>
            <a:ext cx="594664" cy="587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5272"/>
            <a:ext cx="8229600" cy="87308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Supporting the Learner in Difficulty</a:t>
            </a:r>
            <a:endParaRPr lang="en-US" sz="27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4" name="Picture 3" descr="Gifted 2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-14657" r="-21556" b="-9568"/>
          <a:stretch/>
        </p:blipFill>
        <p:spPr>
          <a:xfrm>
            <a:off x="1921965" y="1039200"/>
            <a:ext cx="3362676" cy="47361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84641" y="2403202"/>
            <a:ext cx="27447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Once we have identified a learner in difficulty, how can we support that learner to be successful?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63679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5607"/>
            <a:ext cx="8229600" cy="968862"/>
          </a:xfrm>
        </p:spPr>
        <p:txBody>
          <a:bodyPr>
            <a:normAutofit/>
          </a:bodyPr>
          <a:lstStyle/>
          <a:p>
            <a:r>
              <a:rPr lang="en-CA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Session Objectives</a:t>
            </a:r>
            <a:endParaRPr lang="en-CA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210" y="1604468"/>
            <a:ext cx="7943590" cy="3582031"/>
          </a:xfrm>
        </p:spPr>
        <p:txBody>
          <a:bodyPr>
            <a:noAutofit/>
          </a:bodyPr>
          <a:lstStyle/>
          <a:p>
            <a:pPr marL="457200" lvl="0" indent="-457200">
              <a:buNone/>
            </a:pPr>
            <a:r>
              <a:rPr lang="en-CA" sz="2800" b="1" dirty="0" smtClean="0"/>
              <a:t>By the end of this session you will be able to…</a:t>
            </a:r>
          </a:p>
          <a:p>
            <a:pPr marL="457200" lvl="0" indent="-457200">
              <a:buNone/>
            </a:pPr>
            <a:endParaRPr lang="en-CA" sz="900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List typical strategies to prevent and address learner difficulties</a:t>
            </a:r>
            <a:endParaRPr lang="en-CA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Create a learning plan based on a clinical scenario</a:t>
            </a:r>
            <a:endParaRPr lang="en-CA" sz="2800" dirty="0"/>
          </a:p>
        </p:txBody>
      </p:sp>
      <p:pic>
        <p:nvPicPr>
          <p:cNvPr id="4" name="Picture 3" descr="target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577" y="169334"/>
            <a:ext cx="1732890" cy="1299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28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4542"/>
            <a:ext cx="8229600" cy="717659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So, what works?</a:t>
            </a:r>
            <a:br>
              <a:rPr lang="en-US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endParaRPr lang="en-US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3207" y="1814034"/>
            <a:ext cx="3311691" cy="29877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dirty="0" smtClean="0"/>
              <a:t>What strategies have you used successfully in </a:t>
            </a:r>
            <a:r>
              <a:rPr lang="en-US" sz="3200" dirty="0"/>
              <a:t>the past to support a Learner in Difficulty?</a:t>
            </a:r>
            <a:endParaRPr lang="en-US" sz="3200" i="1" dirty="0"/>
          </a:p>
        </p:txBody>
      </p:sp>
      <p:pic>
        <p:nvPicPr>
          <p:cNvPr id="9" name="Content Placeholder 8" descr="Asking Questions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19" b="9119"/>
          <a:stretch>
            <a:fillRect/>
          </a:stretch>
        </p:blipFill>
        <p:spPr>
          <a:xfrm>
            <a:off x="4648200" y="1675464"/>
            <a:ext cx="4038600" cy="3301827"/>
          </a:xfrm>
        </p:spPr>
      </p:pic>
    </p:spTree>
    <p:extLst>
      <p:ext uri="{BB962C8B-B14F-4D97-AF65-F5344CB8AC3E}">
        <p14:creationId xmlns:p14="http://schemas.microsoft.com/office/powerpoint/2010/main" val="179237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6832"/>
            <a:ext cx="8229600" cy="954981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What are Learning Plans?</a:t>
            </a:r>
            <a:endParaRPr lang="en-US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67629"/>
            <a:ext cx="5510212" cy="3812265"/>
          </a:xfrm>
        </p:spPr>
        <p:txBody>
          <a:bodyPr>
            <a:normAutofit/>
          </a:bodyPr>
          <a:lstStyle/>
          <a:p>
            <a:r>
              <a:rPr lang="en-US" sz="2400" dirty="0"/>
              <a:t>Documents that identify learning gaps and specify a concrete plan to address these gaps</a:t>
            </a:r>
          </a:p>
          <a:p>
            <a:r>
              <a:rPr lang="en-US" sz="2400" dirty="0" smtClean="0"/>
              <a:t>Commonly-used tools to support learning and are particularly useful for supporting learners in difficulty</a:t>
            </a:r>
          </a:p>
          <a:p>
            <a:r>
              <a:rPr lang="en-US" sz="2400" dirty="0" smtClean="0"/>
              <a:t>Can </a:t>
            </a:r>
            <a:r>
              <a:rPr lang="en-US" sz="2400" dirty="0"/>
              <a:t>be structured different ways, include </a:t>
            </a:r>
            <a:r>
              <a:rPr lang="en-US" sz="2400" dirty="0" smtClean="0"/>
              <a:t>different plan elements, and be referred to by a number of names</a:t>
            </a:r>
          </a:p>
        </p:txBody>
      </p:sp>
      <p:pic>
        <p:nvPicPr>
          <p:cNvPr id="5" name="Picture 4" descr="game pla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231" y="2349500"/>
            <a:ext cx="2202363" cy="1654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22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8680"/>
            <a:ext cx="6501934" cy="954981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Learning Plans Best Practices</a:t>
            </a:r>
            <a:endParaRPr lang="en-US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67629"/>
            <a:ext cx="8229600" cy="3812265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ü"/>
            </a:pPr>
            <a:r>
              <a:rPr lang="en-US" sz="2400" dirty="0"/>
              <a:t>Create a plan </a:t>
            </a:r>
            <a:r>
              <a:rPr lang="en-US" sz="2400" dirty="0" smtClean="0"/>
              <a:t>as soon as issues arise so that learners have time to correct any deficiencies</a:t>
            </a:r>
          </a:p>
          <a:p>
            <a:pPr>
              <a:buFont typeface="Wingdings" charset="2"/>
              <a:buChar char="ü"/>
            </a:pPr>
            <a:r>
              <a:rPr lang="en-US" sz="2400" dirty="0" smtClean="0"/>
              <a:t>Involve the learner in creating the plan – this leverages learner input, </a:t>
            </a:r>
            <a:r>
              <a:rPr lang="en-US" sz="2400" dirty="0"/>
              <a:t>increases learner buy-</a:t>
            </a:r>
            <a:r>
              <a:rPr lang="en-US" sz="2400" dirty="0" smtClean="0"/>
              <a:t>in, and ensures that everyone is on the same page</a:t>
            </a:r>
          </a:p>
          <a:p>
            <a:pPr>
              <a:buFont typeface="Wingdings" charset="2"/>
              <a:buChar char="ü"/>
            </a:pPr>
            <a:r>
              <a:rPr lang="en-US" sz="2400" dirty="0" smtClean="0"/>
              <a:t>Link learning goals to accredited competencies (</a:t>
            </a:r>
            <a:r>
              <a:rPr lang="en-US" sz="2400" dirty="0" err="1" smtClean="0"/>
              <a:t>ie</a:t>
            </a:r>
            <a:r>
              <a:rPr lang="en-US" sz="2400" dirty="0" smtClean="0"/>
              <a:t>. </a:t>
            </a:r>
            <a:r>
              <a:rPr lang="en-US" sz="2400" dirty="0" err="1" smtClean="0"/>
              <a:t>CanMEDS</a:t>
            </a:r>
            <a:r>
              <a:rPr lang="en-US" sz="2400" dirty="0" smtClean="0"/>
              <a:t>–FM or Skill Dimensions) to ensure alignment with program goals</a:t>
            </a:r>
          </a:p>
          <a:p>
            <a:pPr>
              <a:buFont typeface="Wingdings" charset="2"/>
              <a:buChar char="ü"/>
            </a:pPr>
            <a:r>
              <a:rPr lang="en-US" sz="2400" dirty="0" smtClean="0"/>
              <a:t>Ensure that all involved parties have a copy of the plan</a:t>
            </a:r>
          </a:p>
        </p:txBody>
      </p:sp>
      <p:pic>
        <p:nvPicPr>
          <p:cNvPr id="4" name="Picture 3" descr="Thumbs u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217" y="493677"/>
            <a:ext cx="1097991" cy="951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97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990" y="667483"/>
            <a:ext cx="6966219" cy="954981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Role Play Activity Instructions</a:t>
            </a:r>
            <a:endParaRPr lang="en-US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6990" y="1679633"/>
            <a:ext cx="8379810" cy="3793415"/>
          </a:xfrm>
        </p:spPr>
        <p:txBody>
          <a:bodyPr>
            <a:noAutofit/>
          </a:bodyPr>
          <a:lstStyle/>
          <a:p>
            <a:pPr lvl="0"/>
            <a:r>
              <a:rPr lang="en-CA" sz="2400" dirty="0"/>
              <a:t>This is a paired activity where one partner will play the learner in difficulty and the other partner will play the preceptor</a:t>
            </a:r>
            <a:endParaRPr lang="en-US" sz="2400" dirty="0"/>
          </a:p>
          <a:p>
            <a:pPr lvl="0"/>
            <a:r>
              <a:rPr lang="en-CA" sz="2400" dirty="0"/>
              <a:t>The </a:t>
            </a:r>
            <a:r>
              <a:rPr lang="en-CA" sz="2400" dirty="0" smtClean="0"/>
              <a:t>main goal </a:t>
            </a:r>
            <a:r>
              <a:rPr lang="en-CA" sz="2400" dirty="0"/>
              <a:t>of the exercise is to create a learning plan </a:t>
            </a:r>
            <a:r>
              <a:rPr lang="en-CA" sz="2400" dirty="0" smtClean="0"/>
              <a:t>that:</a:t>
            </a:r>
          </a:p>
          <a:p>
            <a:pPr marL="857250" lvl="1" indent="-457200">
              <a:lnSpc>
                <a:spcPts val="2380"/>
              </a:lnSpc>
              <a:buFont typeface="+mj-lt"/>
              <a:buAutoNum type="alphaLcParenR"/>
            </a:pPr>
            <a:r>
              <a:rPr lang="en-CA" dirty="0" smtClean="0"/>
              <a:t>addresses </a:t>
            </a:r>
            <a:r>
              <a:rPr lang="en-CA" dirty="0"/>
              <a:t>the learning issues described in the scenario </a:t>
            </a:r>
            <a:r>
              <a:rPr lang="en-CA" dirty="0" smtClean="0"/>
              <a:t>and</a:t>
            </a:r>
          </a:p>
          <a:p>
            <a:pPr marL="857250" lvl="1" indent="-457200">
              <a:lnSpc>
                <a:spcPts val="2380"/>
              </a:lnSpc>
              <a:buFont typeface="+mj-lt"/>
              <a:buAutoNum type="alphaLcParenR"/>
            </a:pPr>
            <a:r>
              <a:rPr lang="en-CA" dirty="0" smtClean="0"/>
              <a:t>is agreeable to both parties in the scenario</a:t>
            </a:r>
            <a:endParaRPr lang="en-US" dirty="0"/>
          </a:p>
          <a:p>
            <a:pPr lvl="0"/>
            <a:r>
              <a:rPr lang="en-CA" sz="2400" dirty="0"/>
              <a:t>Both partners should </a:t>
            </a:r>
            <a:r>
              <a:rPr lang="en-CA" sz="2400" dirty="0" smtClean="0"/>
              <a:t>stay </a:t>
            </a:r>
            <a:r>
              <a:rPr lang="en-CA" sz="2400" dirty="0"/>
              <a:t>in character throughout the role play and behave in a manner that follows the descriptions they receive in their role play cards</a:t>
            </a:r>
            <a:endParaRPr lang="en-US" sz="2400" dirty="0"/>
          </a:p>
        </p:txBody>
      </p:sp>
      <p:pic>
        <p:nvPicPr>
          <p:cNvPr id="4" name="Picture 3" descr="Role play2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311" y="261987"/>
            <a:ext cx="1396966" cy="1297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40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5607"/>
            <a:ext cx="8229600" cy="968862"/>
          </a:xfrm>
        </p:spPr>
        <p:txBody>
          <a:bodyPr>
            <a:normAutofit/>
          </a:bodyPr>
          <a:lstStyle/>
          <a:p>
            <a:r>
              <a:rPr lang="en-CA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Session Objectives</a:t>
            </a:r>
            <a:endParaRPr lang="en-CA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210" y="1604468"/>
            <a:ext cx="7943590" cy="3582031"/>
          </a:xfrm>
        </p:spPr>
        <p:txBody>
          <a:bodyPr>
            <a:noAutofit/>
          </a:bodyPr>
          <a:lstStyle/>
          <a:p>
            <a:pPr marL="457200" lvl="0" indent="-457200">
              <a:buNone/>
            </a:pPr>
            <a:r>
              <a:rPr lang="en-CA" sz="2800" b="1" dirty="0" smtClean="0"/>
              <a:t>Can you now…?</a:t>
            </a:r>
          </a:p>
          <a:p>
            <a:pPr marL="457200" lvl="0" indent="-457200">
              <a:buNone/>
            </a:pPr>
            <a:endParaRPr lang="en-CA" sz="900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List typical strategies to prevent and address learner difficulties</a:t>
            </a:r>
            <a:endParaRPr lang="en-CA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Create a learning plan based on a clinical scenario</a:t>
            </a:r>
            <a:endParaRPr lang="en-CA" sz="2800" dirty="0"/>
          </a:p>
        </p:txBody>
      </p:sp>
      <p:pic>
        <p:nvPicPr>
          <p:cNvPr id="4" name="Picture 3" descr="target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577" y="169334"/>
            <a:ext cx="1732890" cy="1299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25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6361"/>
            <a:ext cx="8229600" cy="821608"/>
          </a:xfrm>
        </p:spPr>
        <p:txBody>
          <a:bodyPr/>
          <a:lstStyle/>
          <a:p>
            <a:r>
              <a:rPr lang="en-US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References</a:t>
            </a:r>
            <a:endParaRPr lang="en-US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69980"/>
            <a:ext cx="8432468" cy="37624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500" dirty="0" err="1"/>
              <a:t>Dupras</a:t>
            </a:r>
            <a:r>
              <a:rPr lang="en-US" sz="1500" dirty="0"/>
              <a:t>, D. 2012. “Problem Residents”: Prevalence, Problems and Remediation in the Era of Core Competencies </a:t>
            </a:r>
            <a:r>
              <a:rPr lang="hr-HR" sz="1500" i="1" dirty="0"/>
              <a:t>Am Jour Med </a:t>
            </a:r>
            <a:r>
              <a:rPr lang="hr-HR" sz="1500" dirty="0"/>
              <a:t>125(4):421-425</a:t>
            </a:r>
          </a:p>
          <a:p>
            <a:pPr marL="0" indent="0">
              <a:buNone/>
            </a:pPr>
            <a:endParaRPr lang="en-US" sz="1500" dirty="0" smtClean="0"/>
          </a:p>
          <a:p>
            <a:pPr marL="0" indent="0">
              <a:buNone/>
            </a:pPr>
            <a:r>
              <a:rPr lang="en-US" sz="1500" dirty="0"/>
              <a:t>Elliot, A. J., &amp; Fryer, J. W. 2008. The goal construct. In J. Shah, &amp; W. Gardner (Eds.), </a:t>
            </a:r>
            <a:r>
              <a:rPr lang="en-US" sz="1500" i="1" dirty="0"/>
              <a:t>Handbook of motivation science </a:t>
            </a:r>
            <a:r>
              <a:rPr lang="en-US" sz="1500" dirty="0"/>
              <a:t>(pp. 235–250). New York: The Guilford Press. </a:t>
            </a:r>
            <a:br>
              <a:rPr lang="en-US" sz="1500" dirty="0"/>
            </a:br>
            <a:endParaRPr lang="en-US" sz="1500" dirty="0" smtClean="0"/>
          </a:p>
          <a:p>
            <a:pPr marL="0" indent="0">
              <a:buNone/>
            </a:pPr>
            <a:r>
              <a:rPr lang="en-US" sz="1500" dirty="0" smtClean="0"/>
              <a:t>Katz, E. 2010. Guiding principles for resident remediation: recommendations of the CORD remediation task force. </a:t>
            </a:r>
            <a:r>
              <a:rPr lang="en-US" sz="1500" i="1" dirty="0" smtClean="0"/>
              <a:t>Aced </a:t>
            </a:r>
            <a:r>
              <a:rPr lang="en-US" sz="1500" i="1" dirty="0" err="1" smtClean="0"/>
              <a:t>Emerg</a:t>
            </a:r>
            <a:r>
              <a:rPr lang="en-US" sz="1500" i="1" dirty="0" smtClean="0"/>
              <a:t> Med</a:t>
            </a:r>
            <a:r>
              <a:rPr lang="en-US" sz="1500" dirty="0" smtClean="0"/>
              <a:t> </a:t>
            </a:r>
            <a:r>
              <a:rPr lang="en-US" sz="1500" dirty="0"/>
              <a:t>17</a:t>
            </a:r>
            <a:r>
              <a:rPr lang="en-US" sz="1500" dirty="0" smtClean="0"/>
              <a:t>(2</a:t>
            </a:r>
            <a:r>
              <a:rPr lang="en-US" sz="1500" dirty="0"/>
              <a:t>)</a:t>
            </a:r>
            <a:r>
              <a:rPr lang="en-US" sz="1500" dirty="0" smtClean="0"/>
              <a:t>:95</a:t>
            </a:r>
            <a:r>
              <a:rPr lang="en-US" sz="1500" dirty="0"/>
              <a:t>-103. </a:t>
            </a:r>
          </a:p>
          <a:p>
            <a:pPr marL="0" indent="0">
              <a:buNone/>
            </a:pPr>
            <a:endParaRPr lang="en-US" sz="1500" dirty="0" smtClean="0"/>
          </a:p>
          <a:p>
            <a:pPr marL="0" indent="0">
              <a:buNone/>
            </a:pPr>
            <a:r>
              <a:rPr lang="en-US" sz="1500" dirty="0" err="1" smtClean="0"/>
              <a:t>Lacasse</a:t>
            </a:r>
            <a:r>
              <a:rPr lang="en-US" sz="1500" dirty="0"/>
              <a:t>, M. (2009). </a:t>
            </a:r>
            <a:r>
              <a:rPr lang="en-US" sz="1500" i="1" dirty="0"/>
              <a:t>Educational Diagnosis and Management of Challenging Learning Situations in Medical Education</a:t>
            </a:r>
            <a:r>
              <a:rPr lang="en-US" sz="1500" dirty="0"/>
              <a:t>. Quebec City: </a:t>
            </a:r>
            <a:r>
              <a:rPr lang="en-US" sz="1500" dirty="0" err="1"/>
              <a:t>Faculté</a:t>
            </a:r>
            <a:r>
              <a:rPr lang="en-US" sz="1500" dirty="0"/>
              <a:t> de </a:t>
            </a:r>
            <a:r>
              <a:rPr lang="en-US" sz="1500" dirty="0" err="1"/>
              <a:t>Médecine</a:t>
            </a:r>
            <a:r>
              <a:rPr lang="en-US" sz="1500" dirty="0"/>
              <a:t>, </a:t>
            </a:r>
            <a:r>
              <a:rPr lang="en-US" sz="1500" dirty="0" err="1"/>
              <a:t>Université</a:t>
            </a:r>
            <a:r>
              <a:rPr lang="en-US" sz="1500" dirty="0"/>
              <a:t> Laval </a:t>
            </a:r>
            <a:endParaRPr lang="en-US" sz="1500" dirty="0" smtClean="0"/>
          </a:p>
          <a:p>
            <a:pPr marL="0" indent="0">
              <a:buNone/>
            </a:pPr>
            <a:r>
              <a:rPr lang="en-US" sz="1500" dirty="0"/>
              <a:t/>
            </a:r>
            <a:br>
              <a:rPr lang="en-US" sz="1500" dirty="0"/>
            </a:br>
            <a:r>
              <a:rPr lang="en-US" sz="1500" dirty="0"/>
              <a:t>Li S. &amp; Burke A. (2010) Individualized learning plans: basics and beyond. </a:t>
            </a:r>
            <a:r>
              <a:rPr lang="en-US" sz="1500" dirty="0" err="1"/>
              <a:t>Acad</a:t>
            </a:r>
            <a:r>
              <a:rPr lang="en-US" sz="1500" dirty="0"/>
              <a:t> </a:t>
            </a:r>
            <a:r>
              <a:rPr lang="en-US" sz="1500" dirty="0" err="1"/>
              <a:t>Peds</a:t>
            </a:r>
            <a:r>
              <a:rPr lang="en-US" sz="1500" dirty="0"/>
              <a:t> 10(5)289 </a:t>
            </a: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sz="1500" dirty="0"/>
              <a:t>Smith, S. et al. 2011. Learning plans at the point of care. </a:t>
            </a:r>
            <a:r>
              <a:rPr lang="en-US" sz="1500" i="1" dirty="0"/>
              <a:t>J Grad Med </a:t>
            </a:r>
            <a:r>
              <a:rPr lang="en-US" sz="1500" i="1" dirty="0" err="1"/>
              <a:t>Educ</a:t>
            </a:r>
            <a:r>
              <a:rPr lang="en-US" sz="1500" dirty="0"/>
              <a:t> 3(3): 425-428.</a:t>
            </a:r>
          </a:p>
          <a:p>
            <a:pPr marL="0" indent="0">
              <a:buNone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52119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inese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chinese presentation.thmx</Template>
  <TotalTime>78278</TotalTime>
  <Words>588</Words>
  <Application>Microsoft Office PowerPoint</Application>
  <PresentationFormat>On-screen Show (4:3)</PresentationFormat>
  <Paragraphs>106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Verdana</vt:lpstr>
      <vt:lpstr>Wingdings</vt:lpstr>
      <vt:lpstr>chinese presentation</vt:lpstr>
      <vt:lpstr>Supporting the Learner in Difficulty</vt:lpstr>
      <vt:lpstr>Session Objectives</vt:lpstr>
      <vt:lpstr>So, what works? </vt:lpstr>
      <vt:lpstr>What are Learning Plans?</vt:lpstr>
      <vt:lpstr>Learning Plans Best Practices</vt:lpstr>
      <vt:lpstr>Role Play Activity Instructions</vt:lpstr>
      <vt:lpstr>Session Objectives</vt:lpstr>
      <vt:lpstr>References</vt:lpstr>
    </vt:vector>
  </TitlesOfParts>
  <Company>queens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Arbutis Blooms</dc:title>
  <dc:creator>willa henry</dc:creator>
  <cp:lastModifiedBy>Richter, Sarah</cp:lastModifiedBy>
  <cp:revision>426</cp:revision>
  <dcterms:created xsi:type="dcterms:W3CDTF">2012-05-08T21:21:24Z</dcterms:created>
  <dcterms:modified xsi:type="dcterms:W3CDTF">2018-01-23T17:27:48Z</dcterms:modified>
</cp:coreProperties>
</file>